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</p:sldMasterIdLst>
  <p:notesMasterIdLst>
    <p:notesMasterId r:id="rId25"/>
  </p:notesMasterIdLst>
  <p:handoutMasterIdLst>
    <p:handoutMasterId r:id="rId26"/>
  </p:handoutMasterIdLst>
  <p:sldIdLst>
    <p:sldId id="490" r:id="rId3"/>
    <p:sldId id="665" r:id="rId4"/>
    <p:sldId id="653" r:id="rId5"/>
    <p:sldId id="654" r:id="rId6"/>
    <p:sldId id="655" r:id="rId7"/>
    <p:sldId id="656" r:id="rId8"/>
    <p:sldId id="657" r:id="rId9"/>
    <p:sldId id="658" r:id="rId10"/>
    <p:sldId id="659" r:id="rId11"/>
    <p:sldId id="542" r:id="rId12"/>
    <p:sldId id="661" r:id="rId13"/>
    <p:sldId id="663" r:id="rId14"/>
    <p:sldId id="664" r:id="rId15"/>
    <p:sldId id="642" r:id="rId16"/>
    <p:sldId id="643" r:id="rId17"/>
    <p:sldId id="644" r:id="rId18"/>
    <p:sldId id="645" r:id="rId19"/>
    <p:sldId id="646" r:id="rId20"/>
    <p:sldId id="647" r:id="rId21"/>
    <p:sldId id="648" r:id="rId22"/>
    <p:sldId id="595" r:id="rId23"/>
    <p:sldId id="556" r:id="rId24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81FFBA"/>
    <a:srgbClr val="0E86D0"/>
    <a:srgbClr val="76A864"/>
    <a:srgbClr val="CDFFE4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8291" autoAdjust="0"/>
  </p:normalViewPr>
  <p:slideViewPr>
    <p:cSldViewPr>
      <p:cViewPr varScale="1">
        <p:scale>
          <a:sx n="114" d="100"/>
          <a:sy n="114" d="100"/>
        </p:scale>
        <p:origin x="32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63908915324431"/>
          <c:y val="0"/>
          <c:w val="0.74429320468301374"/>
          <c:h val="0.806177237616876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451</c:v>
                </c:pt>
                <c:pt idx="1">
                  <c:v>473</c:v>
                </c:pt>
                <c:pt idx="2">
                  <c:v>634</c:v>
                </c:pt>
                <c:pt idx="3">
                  <c:v>1182</c:v>
                </c:pt>
                <c:pt idx="4">
                  <c:v>1301</c:v>
                </c:pt>
                <c:pt idx="5">
                  <c:v>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C-4B86-BE65-F393D626C1F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коррупционных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289</c:v>
                </c:pt>
                <c:pt idx="1">
                  <c:v>233</c:v>
                </c:pt>
                <c:pt idx="2">
                  <c:v>457</c:v>
                </c:pt>
                <c:pt idx="3">
                  <c:v>752</c:v>
                </c:pt>
                <c:pt idx="4">
                  <c:v>573</c:v>
                </c:pt>
                <c:pt idx="5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BC-4B86-BE65-F393D626C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16697344"/>
        <c:axId val="116699136"/>
      </c:barChart>
      <c:catAx>
        <c:axId val="11669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16699136"/>
        <c:crosses val="autoZero"/>
        <c:auto val="1"/>
        <c:lblAlgn val="ctr"/>
        <c:lblOffset val="100"/>
        <c:noMultiLvlLbl val="0"/>
      </c:catAx>
      <c:valAx>
        <c:axId val="116699136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11669734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обращений 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4.7156871460944064E-2"/>
          <c:y val="9.3049150884726248E-2"/>
          <c:w val="0.95284312853905595"/>
          <c:h val="0.613689537685269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темы обращений в 2016 г.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3E9-4B6E-A47D-3C264B78600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3,6%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9-4B6E-A47D-3C264B78600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4,2%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E9-4B6E-A47D-3C264B78600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0,6%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E9-4B6E-A47D-3C264B78600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1,8%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E9-4B6E-A47D-3C264B78600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E9-4B6E-A47D-3C264B78600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E9-4B6E-A47D-3C264B78600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3,6%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E9-4B6E-A47D-3C264B78600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5,4%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3E9-4B6E-A47D-3C264B78600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1,8%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E9-4B6E-A47D-3C264B7860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на ремонт классов</c:v>
                </c:pt>
                <c:pt idx="1">
                  <c:v>на рабочие тетради</c:v>
                </c:pt>
                <c:pt idx="2">
                  <c:v>на канцелярские товары</c:v>
                </c:pt>
                <c:pt idx="3">
                  <c:v>на проведение утренника на Новый год</c:v>
                </c:pt>
                <c:pt idx="4">
                  <c:v>немотивированный отказ в приеме в 1 и 10 классы</c:v>
                </c:pt>
                <c:pt idx="5">
                  <c:v>принуждение к покупке учебников</c:v>
                </c:pt>
                <c:pt idx="6">
                  <c:v>услуги охраны</c:v>
                </c:pt>
                <c:pt idx="7">
                  <c:v>принуждение к благотворительности</c:v>
                </c:pt>
                <c:pt idx="8">
                  <c:v>на подарки</c:v>
                </c:pt>
                <c:pt idx="9">
                  <c:v>иное</c:v>
                </c:pt>
              </c:strCache>
            </c:strRef>
          </c:cat>
          <c:val>
            <c:numRef>
              <c:f>Лист1!$B$2:$B$11</c:f>
              <c:numCache>
                <c:formatCode>0.00%</c:formatCode>
                <c:ptCount val="10"/>
                <c:pt idx="0">
                  <c:v>3.5999999999999997E-2</c:v>
                </c:pt>
                <c:pt idx="1">
                  <c:v>4.2000000000000003E-2</c:v>
                </c:pt>
                <c:pt idx="2">
                  <c:v>6.0000000000000001E-3</c:v>
                </c:pt>
                <c:pt idx="3">
                  <c:v>1.7999999999999999E-2</c:v>
                </c:pt>
                <c:pt idx="4" formatCode="0%">
                  <c:v>0.24</c:v>
                </c:pt>
                <c:pt idx="5" formatCode="0%">
                  <c:v>0.06</c:v>
                </c:pt>
                <c:pt idx="6">
                  <c:v>3.5999999999999997E-2</c:v>
                </c:pt>
                <c:pt idx="7">
                  <c:v>5.3999999999999999E-2</c:v>
                </c:pt>
                <c:pt idx="8">
                  <c:v>1.7999999999999999E-2</c:v>
                </c:pt>
                <c:pt idx="9" formatCode="0%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E4-4D26-9E28-3301B8C0EDD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5493248"/>
        <c:axId val="125495936"/>
      </c:barChart>
      <c:catAx>
        <c:axId val="125493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700" b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5495936"/>
        <c:crosses val="autoZero"/>
        <c:auto val="1"/>
        <c:lblAlgn val="ctr"/>
        <c:lblOffset val="100"/>
        <c:noMultiLvlLbl val="0"/>
      </c:catAx>
      <c:valAx>
        <c:axId val="125495936"/>
        <c:scaling>
          <c:orientation val="minMax"/>
          <c:max val="1"/>
        </c:scaling>
        <c:delete val="0"/>
        <c:axPos val="l"/>
        <c:majorGridlines/>
        <c:numFmt formatCode="0.00%" sourceLinked="0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125493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7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посещений группы «В контакте»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мар.07</c:v>
                </c:pt>
                <c:pt idx="1">
                  <c:v>апрель-1118</c:v>
                </c:pt>
                <c:pt idx="2">
                  <c:v>май-456</c:v>
                </c:pt>
                <c:pt idx="3">
                  <c:v>июнь-588</c:v>
                </c:pt>
                <c:pt idx="4">
                  <c:v>июл.41</c:v>
                </c:pt>
                <c:pt idx="5">
                  <c:v>авг.48</c:v>
                </c:pt>
                <c:pt idx="6">
                  <c:v>сен.71</c:v>
                </c:pt>
                <c:pt idx="7">
                  <c:v>окт.74</c:v>
                </c:pt>
                <c:pt idx="8">
                  <c:v>ноя.61</c:v>
                </c:pt>
                <c:pt idx="9">
                  <c:v>дек.02</c:v>
                </c:pt>
                <c:pt idx="10">
                  <c:v>январь-1345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</c:v>
                </c:pt>
                <c:pt idx="1">
                  <c:v>1118</c:v>
                </c:pt>
                <c:pt idx="2">
                  <c:v>456</c:v>
                </c:pt>
                <c:pt idx="3">
                  <c:v>588</c:v>
                </c:pt>
                <c:pt idx="4">
                  <c:v>6041</c:v>
                </c:pt>
                <c:pt idx="5">
                  <c:v>6648</c:v>
                </c:pt>
                <c:pt idx="6">
                  <c:v>7671</c:v>
                </c:pt>
                <c:pt idx="7">
                  <c:v>3974</c:v>
                </c:pt>
                <c:pt idx="8">
                  <c:v>2961</c:v>
                </c:pt>
                <c:pt idx="9">
                  <c:v>2602</c:v>
                </c:pt>
                <c:pt idx="10">
                  <c:v>1345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9-4519-98BD-3189C8377AD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мар.07</c:v>
                </c:pt>
                <c:pt idx="1">
                  <c:v>апрель-1118</c:v>
                </c:pt>
                <c:pt idx="2">
                  <c:v>май-456</c:v>
                </c:pt>
                <c:pt idx="3">
                  <c:v>июнь-588</c:v>
                </c:pt>
                <c:pt idx="4">
                  <c:v>июл.41</c:v>
                </c:pt>
                <c:pt idx="5">
                  <c:v>авг.48</c:v>
                </c:pt>
                <c:pt idx="6">
                  <c:v>сен.71</c:v>
                </c:pt>
                <c:pt idx="7">
                  <c:v>окт.74</c:v>
                </c:pt>
                <c:pt idx="8">
                  <c:v>ноя.61</c:v>
                </c:pt>
                <c:pt idx="9">
                  <c:v>дек.02</c:v>
                </c:pt>
                <c:pt idx="10">
                  <c:v>январь-1345</c:v>
                </c:pt>
              </c:strCache>
            </c:strRef>
          </c:cat>
          <c:val>
            <c:numRef>
              <c:f>Лист1!$C$2:$C$12</c:f>
            </c:numRef>
          </c:val>
          <c:extLst>
            <c:ext xmlns:c16="http://schemas.microsoft.com/office/drawing/2014/chart" uri="{C3380CC4-5D6E-409C-BE32-E72D297353CC}">
              <c16:uniqueId val="{00000001-9609-4519-98BD-3189C8377AD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мар.07</c:v>
                </c:pt>
                <c:pt idx="1">
                  <c:v>апрель-1118</c:v>
                </c:pt>
                <c:pt idx="2">
                  <c:v>май-456</c:v>
                </c:pt>
                <c:pt idx="3">
                  <c:v>июнь-588</c:v>
                </c:pt>
                <c:pt idx="4">
                  <c:v>июл.41</c:v>
                </c:pt>
                <c:pt idx="5">
                  <c:v>авг.48</c:v>
                </c:pt>
                <c:pt idx="6">
                  <c:v>сен.71</c:v>
                </c:pt>
                <c:pt idx="7">
                  <c:v>окт.74</c:v>
                </c:pt>
                <c:pt idx="8">
                  <c:v>ноя.61</c:v>
                </c:pt>
                <c:pt idx="9">
                  <c:v>дек.02</c:v>
                </c:pt>
                <c:pt idx="10">
                  <c:v>январь-1345</c:v>
                </c:pt>
              </c:strCache>
            </c:strRef>
          </c:cat>
          <c:val>
            <c:numRef>
              <c:f>Лист1!$D$2:$D$12</c:f>
            </c:numRef>
          </c:val>
          <c:extLst>
            <c:ext xmlns:c16="http://schemas.microsoft.com/office/drawing/2014/chart" uri="{C3380CC4-5D6E-409C-BE32-E72D297353CC}">
              <c16:uniqueId val="{00000002-9609-4519-98BD-3189C8377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432320"/>
        <c:axId val="143434112"/>
      </c:barChart>
      <c:catAx>
        <c:axId val="14343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3434112"/>
        <c:crosses val="autoZero"/>
        <c:auto val="1"/>
        <c:lblAlgn val="ctr"/>
        <c:lblOffset val="100"/>
        <c:noMultiLvlLbl val="0"/>
      </c:catAx>
      <c:valAx>
        <c:axId val="143434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432320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1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3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3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1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8" tIns="46040" rIns="92078" bIns="4604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7"/>
            <a:ext cx="5408930" cy="4474130"/>
          </a:xfrm>
          <a:prstGeom prst="rect">
            <a:avLst/>
          </a:prstGeom>
        </p:spPr>
        <p:txBody>
          <a:bodyPr vert="horz" lIns="92078" tIns="46040" rIns="92078" bIns="4604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3"/>
            <a:ext cx="2929838" cy="497125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30543" y="9442702"/>
            <a:ext cx="2929052" cy="49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8" tIns="46079" rIns="92158" bIns="4607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887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2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25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6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57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2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063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1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2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2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72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1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1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A0B4E-152D-4A0F-B8AE-B38164419A25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5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6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37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5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65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86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52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98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08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74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99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3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1FC1F-8B98-47CA-8E39-96A495C8A11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3E564-5D42-402E-B7F9-C8F840C8A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8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887" y="-20290"/>
            <a:ext cx="9687774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Подзаголовок 2"/>
          <p:cNvSpPr>
            <a:spLocks noGrp="1"/>
          </p:cNvSpPr>
          <p:nvPr/>
        </p:nvSpPr>
        <p:spPr>
          <a:xfrm>
            <a:off x="755576" y="3424833"/>
            <a:ext cx="777686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err="1">
                <a:solidFill>
                  <a:srgbClr val="002060"/>
                </a:solidFill>
              </a:rPr>
              <a:t>Музипов</a:t>
            </a:r>
            <a:r>
              <a:rPr lang="ru-RU" sz="1600" b="1" dirty="0">
                <a:solidFill>
                  <a:srgbClr val="002060"/>
                </a:solidFill>
              </a:rPr>
              <a:t> Р.Г., заместитель руководителя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департамента надзора и контроля в сфере образования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Министерства  образования и науки Республики Татарстан</a:t>
            </a:r>
          </a:p>
          <a:p>
            <a:endParaRPr lang="ru-RU" sz="28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0"/>
          <a:stretch/>
        </p:blipFill>
        <p:spPr>
          <a:xfrm>
            <a:off x="0" y="583248"/>
            <a:ext cx="9144000" cy="611021"/>
          </a:xfrm>
          <a:prstGeom prst="rect">
            <a:avLst/>
          </a:prstGeom>
        </p:spPr>
      </p:pic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7508"/>
            <a:ext cx="1368152" cy="123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1995686"/>
            <a:ext cx="9144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110095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 политика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Министерства образования и науки РТ на 2015-2020 годы.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Вектор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4144574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88232" y="1161658"/>
            <a:ext cx="7741368" cy="144016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Поборы – незаконный сбор денежных средств, материальных ценностей, выполнения работ, оказания услуг, оказание иной поддержки.</a:t>
            </a:r>
          </a:p>
          <a:p>
            <a:pPr algn="just">
              <a:buFont typeface="+mj-lt"/>
              <a:buAutoNum type="arabicPeriod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56471"/>
            <a:ext cx="5814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Республики Татарстан от 08.09.2015 </a:t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исх-1623/15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0484" y="2744119"/>
            <a:ext cx="7776864" cy="20313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поборов (незаконного сбора денежных средств):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Давление (принуждение) со стороны администрации, сотрудников образовательной организации, родительских комитетов, фондов и т.п.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Фиксированность сумм (1000 рублей на тетради, 3000 рублей на обои)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Наличная форма передачи денежных средств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денежных средств на цели, на которые образовательная организация получает субвенции, субсидии со стороны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204311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147248" cy="288032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по разграничению поборов от видов пожертвования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228672"/>
              </p:ext>
            </p:extLst>
          </p:nvPr>
        </p:nvGraphicFramePr>
        <p:xfrm>
          <a:off x="395536" y="806271"/>
          <a:ext cx="8424936" cy="3994023"/>
        </p:xfrm>
        <a:graphic>
          <a:graphicData uri="http://schemas.openxmlformats.org/drawingml/2006/table">
            <a:tbl>
              <a:tblPr firstRow="1" firstCol="1" bandRow="1"/>
              <a:tblGrid>
                <a:gridCol w="2047792">
                  <a:extLst>
                    <a:ext uri="{9D8B030D-6E8A-4147-A177-3AD203B41FA5}">
                      <a16:colId xmlns:a16="http://schemas.microsoft.com/office/drawing/2014/main" val="4395318"/>
                    </a:ext>
                  </a:extLst>
                </a:gridCol>
                <a:gridCol w="2050685">
                  <a:extLst>
                    <a:ext uri="{9D8B030D-6E8A-4147-A177-3AD203B41FA5}">
                      <a16:colId xmlns:a16="http://schemas.microsoft.com/office/drawing/2014/main" val="2635078822"/>
                    </a:ext>
                  </a:extLst>
                </a:gridCol>
                <a:gridCol w="2220225">
                  <a:extLst>
                    <a:ext uri="{9D8B030D-6E8A-4147-A177-3AD203B41FA5}">
                      <a16:colId xmlns:a16="http://schemas.microsoft.com/office/drawing/2014/main" val="2798760565"/>
                    </a:ext>
                  </a:extLst>
                </a:gridCol>
                <a:gridCol w="2106234">
                  <a:extLst>
                    <a:ext uri="{9D8B030D-6E8A-4147-A177-3AD203B41FA5}">
                      <a16:colId xmlns:a16="http://schemas.microsoft.com/office/drawing/2014/main" val="3477160337"/>
                    </a:ext>
                  </a:extLst>
                </a:gridCol>
              </a:tblGrid>
              <a:tr h="862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взносы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Спонсорская помощь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Благотворительная помощь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Поборы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754062"/>
                  </a:ext>
                </a:extLst>
              </a:tr>
              <a:tr h="38799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взносы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внесение денежных средств в целях обеспечения проведения мероприятий, нуждающихся в финансовом обеспечении посредством привлечения этих средств.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Признаки целевых взносов: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Добровольность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Предоставление 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денежных средств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Обязательное наличие цели 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расходования денежных средств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целевых взносов: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Денежные средства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Спонсорская деятельность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 предоставление средств либо обеспечение предоставления средств для организации и (или) проведения спортивного, культурного или любого иного мероприятия, создания и (или) трансляции теле- или радиопередачи либо создания и (или) использования иного результата творческой деятельности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Признаки спонсорской деятельности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(помощи):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Добровольность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Предоставление средств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(денежных, материальных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 взамен упоминания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спонсора или третьего лица (вышивка логотипа спонсора на футболках школьных спортивных команд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спонсорской деятельности: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Денежные средства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Материальные ценности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(спортивный инвентарь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работ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(техническое оборудование класса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услуг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(проведении лекции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Правовое основание: Федеральный закон от 13.03.2006 № 38-ФЗ «О рекламе».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благотворительной деятельностью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понимается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добровольная деятельность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граждан и юридических лиц по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бескорыстной (безвозмездной или на льготных условиях) передаче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гражданам или юридическим лицам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имущества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 том числе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денежных средств, бескорыстному выполнению работ, предоставлению услуг, оказанию иной поддержки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Признаки благотворительной деятельности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(помощи):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Добровольность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пожертвования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Свобода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выбора целей пожертвования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Односторонность 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Свобода выбора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 и сумм пожертвования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Возможное наличие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целевого назначения 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благотворительной деятельности: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Денежные средства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Материальные ценности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(тетради, ручки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работ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(ремонт кабинета и т.п.)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услуг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(проведение лекции)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Также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благотворитель имеет право контролировать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расходование денежных средств, переданных им образовательной организации в рамках благотворительности.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Поборы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незаконный сбор денежных средств, материальных ценностей, выполнения работ, оказания услуг, оказание иной поддержки.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Признаки поборов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(незаконного сбора денежных средств):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Давление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(принуждение) со стороны администрации, сотрудников образовательной организации, родительских комитетов, фондов и т.п.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Фиксированность сумм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(1000 рублей на тетради, 3000 рублей на обои)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Наличная форма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передачи денежных средств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Передача денежных средств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цели, на которые образовательная организация получает субвенции, субсидии со стороны государства.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поборов:</a:t>
                      </a:r>
                      <a:endParaRPr lang="ru-RU" sz="7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 денежных средств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покупку тетрадей, ручек, учебников и иных материально-технических и учебных принадлежностей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 обеспечить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образовательную организацию тетрадями, ручками, учебниками и иными материально-техническими и учебными принадлежностями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 выполнение работ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благоустройству школьного класса и т.п.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75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 оказания услуг</a:t>
                      </a: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проведению лекций и т.п.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441" marR="32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68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397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530" y="267494"/>
            <a:ext cx="6419056" cy="79573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Постановление Верховного Суда Российской Федерации от 27.11.2015 № 31-АД15-18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1707656"/>
            <a:ext cx="78488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 по себе сбор денежных средств на нужды образовательной организации, нельзя признать недопустимой формой пожертвования</a:t>
            </a:r>
          </a:p>
          <a:p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Сбор денежных средств является незаконным только в случае, если будет сопровождаться принудительностью</a:t>
            </a:r>
          </a:p>
          <a:p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исчерпывающим образом документально доказывать принудительность сбора денежных средств, в противном случае действует презумпция добровольности пожертвования</a:t>
            </a:r>
          </a:p>
          <a:p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7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530" y="267494"/>
            <a:ext cx="6419056" cy="79573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Конфликт интересов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330" y="1113444"/>
            <a:ext cx="78488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необходимые для квалификации ситуации как конфликта интересов педагогического работника: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осуществление педагогическим работником профессиональной деятельности;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личной заинтересованности в получении материальной выгоды или иного преимущества;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заинтересованность должна повлиять или мочь потенциально повлиять на надлежащее исполнение педагогическим работником профессиональных обязанностей;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иметь место противоречие  между личной заинтересованностью педагогического работника и интересами обучающегося, родителей (законных представителей) несовершеннолетних обучающихся. </a:t>
            </a:r>
          </a:p>
          <a:p>
            <a:pPr marL="171450" indent="-171450">
              <a:buFontTx/>
              <a:buChar char="-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случаев конфликта интересов педагогического работника: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педагогический работник «обменивается» с коллегами слабоуспевающими обучающимися для репетиторства;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педагогический работник осуществляет репетиторство с учениками, которых обучает;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педагогический работник осуществляет репетиторство во время урока, внеклассного мероприятия и т.д.;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педагогический работник получает подарки и услуги;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работник собирает деньги на нужды класса, школы и т.п.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Ситуация, при которой Директор образовательной организации являясь одновременно педагогом в той же самой образовательной организации начисляет сам себе премиальные выплаты, формально не подпадает под определение конфликта интересов педагогического работника, однако в любом случае является </a:t>
            </a:r>
            <a:r>
              <a:rPr lang="ru-RU" sz="1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НЕЗАКОННОЙ!</a:t>
            </a:r>
          </a:p>
        </p:txBody>
      </p:sp>
    </p:spTree>
    <p:extLst>
      <p:ext uri="{BB962C8B-B14F-4D97-AF65-F5344CB8AC3E}">
        <p14:creationId xmlns:p14="http://schemas.microsoft.com/office/powerpoint/2010/main" val="3035225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268" y="0"/>
            <a:ext cx="18715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0" y="72793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03606" y="306841"/>
            <a:ext cx="7294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поступивших обращений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09705" y="354547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15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801768"/>
              </p:ext>
            </p:extLst>
          </p:nvPr>
        </p:nvGraphicFramePr>
        <p:xfrm>
          <a:off x="398195" y="764028"/>
          <a:ext cx="8620550" cy="3994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2652135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482" y="0"/>
            <a:ext cx="709837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02" y="72793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5457" y="354547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15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919584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42437551"/>
              </p:ext>
            </p:extLst>
          </p:nvPr>
        </p:nvGraphicFramePr>
        <p:xfrm>
          <a:off x="469783" y="293614"/>
          <a:ext cx="8674217" cy="4624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5388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4016" y="0"/>
            <a:ext cx="18715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AutoShape 2" descr="https://pp.vk.me/c631524/v631524985/160d2/h5KK72G7gTw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9" name="AutoShape 7" descr="Картинки по запросу вконтакте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80" name="Picture 8" descr="C:\Users\Ludmila\Desktop\74ac8969f67f78cc0e622a3d41c293e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8370" y="4295183"/>
            <a:ext cx="3477307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Z:\Dist\555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072" y="611865"/>
            <a:ext cx="3514365" cy="378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Татарстан</a:t>
            </a:r>
          </a:p>
        </p:txBody>
      </p:sp>
      <p:pic>
        <p:nvPicPr>
          <p:cNvPr id="3078" name="Picture 6" descr="Z:\Dist\333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627534"/>
            <a:ext cx="3808461" cy="374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123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587066"/>
              </p:ext>
            </p:extLst>
          </p:nvPr>
        </p:nvGraphicFramePr>
        <p:xfrm>
          <a:off x="461394" y="755010"/>
          <a:ext cx="8225406" cy="3839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5186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по возрасту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3518"/>
            <a:ext cx="8064896" cy="411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350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география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3518"/>
            <a:ext cx="806489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0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6520" y="181613"/>
            <a:ext cx="6419056" cy="7957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поборы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0133" y="1707656"/>
            <a:ext cx="6660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Поборы – это сбор денежных средств и материальных ценностей в личных интересах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865954" y="878195"/>
            <a:ext cx="57606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865954" y="2339722"/>
            <a:ext cx="57606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71530" y="3154918"/>
            <a:ext cx="6589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Поборы – это любой сбор денежных средств и материальных ценностей</a:t>
            </a:r>
          </a:p>
        </p:txBody>
      </p:sp>
    </p:spTree>
    <p:extLst>
      <p:ext uri="{BB962C8B-B14F-4D97-AF65-F5344CB8AC3E}">
        <p14:creationId xmlns:p14="http://schemas.microsoft.com/office/powerpoint/2010/main" val="3221100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Pictures\новые участники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1510"/>
            <a:ext cx="7992888" cy="418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861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4091" y="1976263"/>
            <a:ext cx="5796876" cy="23109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/>
              <a:t>«Помощь в укреплении хозяйственной и учебно-методической базы школы»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16"/>
            <a:ext cx="6925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07704" y="69954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3000" y="806271"/>
            <a:ext cx="5807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Письмо Министерством просвещения РСФСР от 19 марта 1971 года за № 114-М «О типовом положении о родительском комитете общеобразовательной школы»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62999" y="3579862"/>
            <a:ext cx="5807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Приказ </a:t>
            </a:r>
            <a:r>
              <a:rPr lang="ru-RU" dirty="0" err="1"/>
              <a:t>Минобрнауки</a:t>
            </a:r>
            <a:r>
              <a:rPr lang="ru-RU" dirty="0"/>
              <a:t> РФ от 25 мая 2016 года «О признании утратившим силу»</a:t>
            </a:r>
          </a:p>
          <a:p>
            <a:endParaRPr lang="ru-RU" dirty="0"/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7516536" y="1182848"/>
            <a:ext cx="1447952" cy="297307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47346" y="2202418"/>
            <a:ext cx="1140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лет</a:t>
            </a:r>
          </a:p>
        </p:txBody>
      </p:sp>
    </p:spTree>
    <p:extLst>
      <p:ext uri="{BB962C8B-B14F-4D97-AF65-F5344CB8AC3E}">
        <p14:creationId xmlns:p14="http://schemas.microsoft.com/office/powerpoint/2010/main" val="2993169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992" y="1740756"/>
            <a:ext cx="8557008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1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09234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2288" y="195486"/>
            <a:ext cx="6419056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Тяжелое становление принципа  бесплатности образования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9632" y="1220545"/>
            <a:ext cx="7884368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Этапы:</a:t>
            </a:r>
          </a:p>
          <a:p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1918 – 1921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введение принципа бесплатности образования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1923 – 1940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отмена бесплатности, введение платности образования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1956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отмена платы за обучение в школах СССР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1978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введение бесплатности учебников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1977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введение конституционного принципа бесплатности образования в СССР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1992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введение конституционного принципа бесплатности образования в РТ</a:t>
            </a:r>
            <a:endParaRPr lang="en-US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1993 год </a:t>
            </a:r>
            <a:r>
              <a:rPr lang="en-US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введение конституционного принципа бесплатности образования в РФ</a:t>
            </a:r>
          </a:p>
        </p:txBody>
      </p:sp>
    </p:spTree>
    <p:extLst>
      <p:ext uri="{BB962C8B-B14F-4D97-AF65-F5344CB8AC3E}">
        <p14:creationId xmlns:p14="http://schemas.microsoft.com/office/powerpoint/2010/main" val="647909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98219" y="1311251"/>
            <a:ext cx="7283152" cy="1716311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Декрет ВЦКИС от 16.10.1918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единой Трудовой Школе Российской </a:t>
            </a:r>
            <a:b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Социалистической Федеративной </a:t>
            </a:r>
            <a:b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Советской Республики»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69740" y="120639"/>
            <a:ext cx="728315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 СССР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бесплатности образования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8219" y="3147824"/>
            <a:ext cx="79213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Декрет ВЦКИС от 16.12.1921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воспрещения обязательного взимания </a:t>
            </a:r>
          </a:p>
          <a:p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платы во всех учебных заведениях» 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3" name="Picture 2" descr="C:\Users\Pub\Desktop\1934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048" y="1106660"/>
            <a:ext cx="3418560" cy="36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116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150619" y="2076942"/>
            <a:ext cx="7283152" cy="1224136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Совета народных комиссаров Р.С.Ф.С.Р. от 24.01.1927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взимании платы в учебных и воспитательных учреждениях» 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69740" y="120639"/>
            <a:ext cx="728315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 СССР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платном образовании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0619" y="1038487"/>
            <a:ext cx="79213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Декрет Совета народных комиссаров Р.С.Ф.С.Р. от 22.03.1923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порядке взимания платы за обучение в учреждениях народного комиссариата просвещения» </a:t>
            </a:r>
            <a:endParaRPr lang="ru-RU" i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20698" y="3322620"/>
            <a:ext cx="7283152" cy="17163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Совета народных комиссаров СССР от 26.10.1940 №1099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установлении платности обучения старших классов средних школ и высших учебных заведениях СССР и об изменении порядка назначения стипендий»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83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66300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150619" y="996577"/>
            <a:ext cx="7283152" cy="1716311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Совета  Министров СССР от 06.06.1956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отмене платы за обучение в старших классах средних школ, в средних специальных и высших учебных заведениях СССР»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69740" y="120639"/>
            <a:ext cx="728315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 СССР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бесплатном образовании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20209" y="2139702"/>
            <a:ext cx="7283152" cy="1252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Конституция СССР 1997 года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Статья 45» 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02275" y="3075816"/>
            <a:ext cx="7283152" cy="17163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Совета  Министров РСФСР от 13.01.1978 №23 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переходе на бесплатное пользование учебниками учащимися общеобразовательных школ в РСФСР »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3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05978"/>
            <a:ext cx="6419056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Письмо Министерства общего и профессионального образования РФ от 27.06.1995 № 48-М.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3284" y="1707656"/>
            <a:ext cx="771919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…«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Добровольные пожертвования</a:t>
            </a:r>
            <a:r>
              <a:rPr lang="ru-RU" sz="2400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, в том числе с родителей, могут быть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использованы</a:t>
            </a:r>
            <a:r>
              <a:rPr lang="ru-RU" sz="2400" i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общеобразовательным учреждением </a:t>
            </a:r>
            <a:r>
              <a:rPr lang="ru-RU" sz="2400" i="1" u="sng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на приобретение инвентаря, предметов хозяйственного пользования, предметов интерьера, проведение ремонтных работ (ремонт классов, дверей, раздевалок и т.д.), охрану предприятий»…..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6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05978"/>
            <a:ext cx="6419056" cy="857250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Письмо Министерства общего и профессионального образования РФ от 15.12.1998 № 57 «О внебюджетных средствах образовательных учреждений»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08288" y="1545638"/>
            <a:ext cx="76328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условиях значительного дефицита бюджетных средств, выделяемых в последние годы на содержание и развитие системы образования, </a:t>
            </a:r>
            <a:r>
              <a:rPr lang="ru-RU" sz="24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образовательные учреждения явно недостаточно используют имеющиеся возможности привлечения внебюджетных средств 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предоставления дополнительных образовательных услуг, </a:t>
            </a:r>
            <a:r>
              <a:rPr lang="ru-RU" sz="24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спонсорских взносов физических и юридических лиц и т.п.»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56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7494"/>
            <a:ext cx="6419056" cy="7957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Письмо Минобразования РФ от 14 мая 2001 г. N 22-06-648 "Об усилении контроля за исполнением законодательства об образовании Российской Федерации в общеобразовательных учреждениях"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871531" cy="51435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475"/>
            <a:ext cx="979432" cy="7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0133" y="1707656"/>
            <a:ext cx="666023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Допускается сбор 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денежных средств с родителей (законных представителей) обучающихся, воспитанников образовательных учреждений на обеспечение хозяйственных нужд, проведение ремонтных работ, доплату обслуживающему персоналу и педагогическим работникам за осуществление педагогической деятельности в рамках обеспечения основных образовательных программ».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500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7124</TotalTime>
  <Words>1064</Words>
  <Application>Microsoft Office PowerPoint</Application>
  <PresentationFormat>Экран (16:9)</PresentationFormat>
  <Paragraphs>187</Paragraphs>
  <Slides>22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1_Тема Office</vt:lpstr>
      <vt:lpstr>Презентация PowerPoint</vt:lpstr>
      <vt:lpstr>Что такое поборы </vt:lpstr>
      <vt:lpstr>Тяжелое становление принципа  бесплатности образования</vt:lpstr>
      <vt:lpstr> Декрет ВЦКИС от 16.10.1918  «О единой Трудовой Школе Российской  Социалистической Федеративной  Советской Республики»   </vt:lpstr>
      <vt:lpstr>Постановление Совета народных комиссаров Р.С.Ф.С.Р. от 24.01.1927  «О взимании платы в учебных и воспитательных учреждениях» </vt:lpstr>
      <vt:lpstr>Постановление Совета  Министров СССР от 06.06.1956  «Об отмене платы за обучение в старших классах средних школ, в средних специальных и высших учебных заведениях СССР»  </vt:lpstr>
      <vt:lpstr>Письмо Министерства общего и профессионального образования РФ от 27.06.1995 № 48-М.</vt:lpstr>
      <vt:lpstr> Письмо Министерства общего и профессионального образования РФ от 15.12.1998 № 57 «О внебюджетных средствах образовательных учреждений»</vt:lpstr>
      <vt:lpstr>Письмо Минобразования РФ от 14 мая 2001 г. N 22-06-648 "Об усилении контроля за исполнением законодательства об образовании Российской Федерации в общеобразовательных учреждениях"</vt:lpstr>
      <vt:lpstr>Презентация PowerPoint</vt:lpstr>
      <vt:lpstr>Таблица по разграничению поборов от видов пожертвования</vt:lpstr>
      <vt:lpstr>Постановление Верховного Суда Российской Федерации от 27.11.2015 № 31-АД15-18</vt:lpstr>
      <vt:lpstr>Конфликт интересов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irort</cp:lastModifiedBy>
  <cp:revision>698</cp:revision>
  <cp:lastPrinted>2017-01-20T11:42:38Z</cp:lastPrinted>
  <dcterms:created xsi:type="dcterms:W3CDTF">2014-03-04T07:12:45Z</dcterms:created>
  <dcterms:modified xsi:type="dcterms:W3CDTF">2020-03-19T09:14:12Z</dcterms:modified>
</cp:coreProperties>
</file>